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502" r:id="rId3"/>
    <p:sldId id="338" r:id="rId4"/>
    <p:sldId id="364" r:id="rId5"/>
    <p:sldId id="503" r:id="rId6"/>
    <p:sldId id="505" r:id="rId7"/>
    <p:sldId id="506" r:id="rId8"/>
    <p:sldId id="508" r:id="rId9"/>
    <p:sldId id="507" r:id="rId10"/>
    <p:sldId id="504" r:id="rId11"/>
    <p:sldId id="512" r:id="rId12"/>
    <p:sldId id="511" r:id="rId13"/>
    <p:sldId id="513" r:id="rId14"/>
    <p:sldId id="514" r:id="rId15"/>
    <p:sldId id="515" r:id="rId16"/>
    <p:sldId id="516" r:id="rId17"/>
    <p:sldId id="517" r:id="rId18"/>
    <p:sldId id="518" r:id="rId19"/>
    <p:sldId id="519" r:id="rId20"/>
    <p:sldId id="510" r:id="rId21"/>
    <p:sldId id="520" r:id="rId22"/>
    <p:sldId id="509" r:id="rId23"/>
    <p:sldId id="521" r:id="rId24"/>
    <p:sldId id="523" r:id="rId25"/>
    <p:sldId id="524" r:id="rId26"/>
    <p:sldId id="526" r:id="rId27"/>
    <p:sldId id="527" r:id="rId28"/>
    <p:sldId id="525" r:id="rId29"/>
    <p:sldId id="528" r:id="rId30"/>
    <p:sldId id="529" r:id="rId31"/>
    <p:sldId id="531" r:id="rId32"/>
    <p:sldId id="530" r:id="rId33"/>
    <p:sldId id="532" r:id="rId3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3a: Graphics pipeline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535C-EC20-9F61-0A62-B71BB8AC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 descr="A candy wrapped in foil&#10;&#10;Description automatically generated">
            <a:extLst>
              <a:ext uri="{FF2B5EF4-FFF2-40B4-BE49-F238E27FC236}">
                <a16:creationId xmlns:a16="http://schemas.microsoft.com/office/drawing/2014/main" id="{427A7F01-EE60-4947-8EB7-3CFB02D3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4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5581-8DEC-95E2-13F9-A136A34F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8471D-F35B-F819-6C7F-78ADE23501D9}"/>
              </a:ext>
            </a:extLst>
          </p:cNvPr>
          <p:cNvSpPr txBox="1"/>
          <p:nvPr/>
        </p:nvSpPr>
        <p:spPr>
          <a:xfrm>
            <a:off x="1604866" y="1816359"/>
            <a:ext cx="73925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// in </a:t>
            </a:r>
            <a:r>
              <a:rPr lang="fr-FR" sz="2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Properties</a:t>
            </a:r>
            <a:endParaRPr lang="en-BE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B0000"/>
                </a:solidFill>
                <a:latin typeface="Cascadia Mono" panose="020B0609020000020004" pitchFamily="49" charset="0"/>
              </a:rPr>
              <a:t>"Albedo (RGB)"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2D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8B0000"/>
                </a:solidFill>
                <a:latin typeface="Cascadia Mono" panose="020B0609020000020004" pitchFamily="49" charset="0"/>
              </a:rPr>
              <a:t>"white"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{}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// in </a:t>
            </a:r>
            <a:r>
              <a:rPr lang="fr-FR" sz="2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SubShader</a:t>
            </a:r>
            <a:endParaRPr lang="en-BE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b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sampler2D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BE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Input</a:t>
            </a:r>
          </a:p>
          <a:p>
            <a:r>
              <a:rPr lang="en-BE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float2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uv_MainTex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BE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b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b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// in fragment </a:t>
            </a:r>
            <a:r>
              <a:rPr lang="fr-FR" sz="2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shader</a:t>
            </a:r>
            <a:b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fixed4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color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FR" sz="2000" dirty="0">
                <a:solidFill>
                  <a:srgbClr val="8B008B"/>
                </a:solidFill>
                <a:latin typeface="Cascadia Mono" panose="020B0609020000020004" pitchFamily="49" charset="0"/>
              </a:rPr>
              <a:t>tex2D 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(_</a:t>
            </a:r>
            <a:r>
              <a:rPr lang="fr-FR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IN.uv_MainTex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237885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2628-626A-2897-8D38-CC08736B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76" y="265598"/>
            <a:ext cx="10515600" cy="1325563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BE" dirty="0"/>
          </a:p>
        </p:txBody>
      </p:sp>
      <p:pic>
        <p:nvPicPr>
          <p:cNvPr id="4" name="Picture 3" descr="A silver sports car on a road&#10;&#10;Description automatically generated">
            <a:extLst>
              <a:ext uri="{FF2B5EF4-FFF2-40B4-BE49-F238E27FC236}">
                <a16:creationId xmlns:a16="http://schemas.microsoft.com/office/drawing/2014/main" id="{62B14434-A7B5-75B8-3CAE-5A5727D32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228" y="1434810"/>
            <a:ext cx="8136772" cy="54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9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66F3-7379-299F-98A3-ACE2663E8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D4F420-C90F-3B8C-3400-91AF43713532}"/>
              </a:ext>
            </a:extLst>
          </p:cNvPr>
          <p:cNvSpPr txBox="1"/>
          <p:nvPr/>
        </p:nvSpPr>
        <p:spPr>
          <a:xfrm>
            <a:off x="809509" y="62077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Texture types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nuances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 : color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 : normal maps</a:t>
            </a:r>
          </a:p>
        </p:txBody>
      </p:sp>
    </p:spTree>
    <p:extLst>
      <p:ext uri="{BB962C8B-B14F-4D97-AF65-F5344CB8AC3E}">
        <p14:creationId xmlns:p14="http://schemas.microsoft.com/office/powerpoint/2010/main" val="3696817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A39D-0336-133C-67A3-762FA636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just saw Texture2D as an example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F198D-C2E6-C124-6E9A-DB0C772E0C08}"/>
              </a:ext>
            </a:extLst>
          </p:cNvPr>
          <p:cNvSpPr txBox="1"/>
          <p:nvPr/>
        </p:nvSpPr>
        <p:spPr>
          <a:xfrm>
            <a:off x="3029339" y="1567542"/>
            <a:ext cx="457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Anyone guess what the others are?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37098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4851-4B2D-1BF3-DACD-3406FEF1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1D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67B57-6B82-F834-31DE-861ADBDEE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33" y="365125"/>
            <a:ext cx="5439844" cy="2166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6AE6C-0B76-9972-F998-C9E3C819BB83}"/>
              </a:ext>
            </a:extLst>
          </p:cNvPr>
          <p:cNvSpPr txBox="1"/>
          <p:nvPr/>
        </p:nvSpPr>
        <p:spPr>
          <a:xfrm>
            <a:off x="559836" y="1700438"/>
            <a:ext cx="4372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for lookup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practice, 2D textures anyway</a:t>
            </a:r>
            <a:endParaRPr lang="en-BE" sz="2400" dirty="0"/>
          </a:p>
        </p:txBody>
      </p:sp>
      <p:pic>
        <p:nvPicPr>
          <p:cNvPr id="7" name="Picture 6" descr="A close-up of a rainbow&#10;&#10;Description automatically generated">
            <a:extLst>
              <a:ext uri="{FF2B5EF4-FFF2-40B4-BE49-F238E27FC236}">
                <a16:creationId xmlns:a16="http://schemas.microsoft.com/office/drawing/2014/main" id="{6391604B-F351-D9A3-46CB-2152BE933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64" y="3547012"/>
            <a:ext cx="8529735" cy="33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5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65B7-AEE7-5044-F4A9-4CBD401B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Texture3D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38028-962E-490F-9341-A5E39ECA7E8E}"/>
              </a:ext>
            </a:extLst>
          </p:cNvPr>
          <p:cNvSpPr txBox="1"/>
          <p:nvPr/>
        </p:nvSpPr>
        <p:spPr>
          <a:xfrm>
            <a:off x="485192" y="1797698"/>
            <a:ext cx="4083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 width, height, and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float3 </a:t>
            </a:r>
            <a:r>
              <a:rPr lang="en-US" sz="2400" dirty="0" err="1"/>
              <a:t>uv’s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Gets large quick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Anyone have an example?</a:t>
            </a:r>
            <a:endParaRPr lang="en-BE" sz="2400" dirty="0"/>
          </a:p>
        </p:txBody>
      </p:sp>
      <p:pic>
        <p:nvPicPr>
          <p:cNvPr id="5" name="Picture 4" descr="A rainbow colored rectangles&#10;&#10;Description automatically generated">
            <a:extLst>
              <a:ext uri="{FF2B5EF4-FFF2-40B4-BE49-F238E27FC236}">
                <a16:creationId xmlns:a16="http://schemas.microsoft.com/office/drawing/2014/main" id="{3CA13A41-7AD6-54B7-4F3E-55A0CA06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2" y="3621637"/>
            <a:ext cx="11809523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4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E1D0D-C0A8-79F1-C86F-1CB9CC35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4" name="Picture 3" descr="A collage of images of a baby&#10;&#10;Description automatically generated">
            <a:extLst>
              <a:ext uri="{FF2B5EF4-FFF2-40B4-BE49-F238E27FC236}">
                <a16:creationId xmlns:a16="http://schemas.microsoft.com/office/drawing/2014/main" id="{094959F3-7128-7E35-A74B-DCAE0430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5" y="580459"/>
            <a:ext cx="7983603" cy="59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6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75DD-2505-1086-3CE8-EAE6E130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TextureCube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169BB-CCAF-912B-4DFC-33EFDA1843ED}"/>
              </a:ext>
            </a:extLst>
          </p:cNvPr>
          <p:cNvSpPr txBox="1"/>
          <p:nvPr/>
        </p:nvSpPr>
        <p:spPr>
          <a:xfrm>
            <a:off x="478972" y="1474237"/>
            <a:ext cx="4498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Resembles a six sided 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index it with a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POV: center of the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Perfect for a skybox / reflections</a:t>
            </a:r>
            <a:endParaRPr lang="en-BE" sz="2400" dirty="0"/>
          </a:p>
        </p:txBody>
      </p:sp>
      <p:pic>
        <p:nvPicPr>
          <p:cNvPr id="5" name="Picture 4" descr="A diagram of a cube with mountains and clouds&#10;&#10;Description automatically generated with medium confidence">
            <a:extLst>
              <a:ext uri="{FF2B5EF4-FFF2-40B4-BE49-F238E27FC236}">
                <a16:creationId xmlns:a16="http://schemas.microsoft.com/office/drawing/2014/main" id="{971BE86C-60F1-90C7-F321-55B45F684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02" y="365125"/>
            <a:ext cx="6667432" cy="6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8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06B7-7B10-135A-8CFA-3E93964C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108E81-2E65-6B22-5ED3-50D8DD261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18" y="1352939"/>
            <a:ext cx="7212526" cy="54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1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Raytracing vs Rasterization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GPU internals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 API’s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HLSL (GPU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Forward/Deferred rendering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6AFCFE-4964-6203-0BC4-DE0B4CBF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0368"/>
            <a:ext cx="10401420" cy="24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59E9A-A9D9-3D72-D55F-E291D2FD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FCD2-CD5A-D4BF-4607-EA62AF2F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21800-DA97-7B17-F1D1-1F12046A2360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Texture nuance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 : color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 : normal maps</a:t>
            </a:r>
          </a:p>
        </p:txBody>
      </p:sp>
    </p:spTree>
    <p:extLst>
      <p:ext uri="{BB962C8B-B14F-4D97-AF65-F5344CB8AC3E}">
        <p14:creationId xmlns:p14="http://schemas.microsoft.com/office/powerpoint/2010/main" val="207111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14CB-5E9D-74AF-AC70-A981A139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nuances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5575C-442A-FD25-AA65-9C67DD9CD97F}"/>
              </a:ext>
            </a:extLst>
          </p:cNvPr>
          <p:cNvSpPr txBox="1"/>
          <p:nvPr/>
        </p:nvSpPr>
        <p:spPr>
          <a:xfrm>
            <a:off x="1803919" y="1791478"/>
            <a:ext cx="24706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Borders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Mipmapping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51227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E71F2-AAAB-3248-5A6D-8033A081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said UV’s typically go 0.0-&gt;1.0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F7272-9E8A-8FA3-383B-A4884559AA0F}"/>
              </a:ext>
            </a:extLst>
          </p:cNvPr>
          <p:cNvSpPr txBox="1"/>
          <p:nvPr/>
        </p:nvSpPr>
        <p:spPr>
          <a:xfrm>
            <a:off x="167998" y="1548882"/>
            <a:ext cx="9430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can configure what happens when access the texture with </a:t>
            </a:r>
            <a:r>
              <a:rPr lang="en-US" sz="2800" dirty="0" err="1"/>
              <a:t>uv</a:t>
            </a:r>
            <a:r>
              <a:rPr lang="en-US" sz="2800" dirty="0"/>
              <a:t> coordinates going outside that range</a:t>
            </a:r>
          </a:p>
        </p:txBody>
      </p:sp>
    </p:spTree>
    <p:extLst>
      <p:ext uri="{BB962C8B-B14F-4D97-AF65-F5344CB8AC3E}">
        <p14:creationId xmlns:p14="http://schemas.microsoft.com/office/powerpoint/2010/main" val="1565024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BCE8-E819-26D3-9E9E-ECE2375F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and mirror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7E35E-0B77-78E3-7B60-4435540DED28}"/>
              </a:ext>
            </a:extLst>
          </p:cNvPr>
          <p:cNvSpPr txBox="1"/>
          <p:nvPr/>
        </p:nvSpPr>
        <p:spPr>
          <a:xfrm>
            <a:off x="908179" y="1690688"/>
            <a:ext cx="4306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for tiling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are often used in terrain</a:t>
            </a:r>
            <a:endParaRPr lang="en-BE" sz="2400" dirty="0"/>
          </a:p>
        </p:txBody>
      </p:sp>
      <p:pic>
        <p:nvPicPr>
          <p:cNvPr id="5" name="Picture 4" descr="A collage of yellow squares with different expressions&#10;&#10;Description automatically generated">
            <a:extLst>
              <a:ext uri="{FF2B5EF4-FFF2-40B4-BE49-F238E27FC236}">
                <a16:creationId xmlns:a16="http://schemas.microsoft.com/office/drawing/2014/main" id="{1B2DD88C-5877-CE2E-CF47-C41E66819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96" y="2822692"/>
            <a:ext cx="4170395" cy="4023550"/>
          </a:xfrm>
          <a:prstGeom prst="rect">
            <a:avLst/>
          </a:prstGeom>
        </p:spPr>
      </p:pic>
      <p:pic>
        <p:nvPicPr>
          <p:cNvPr id="7" name="Picture 6" descr="A yellow square with black and white faces&#10;&#10;Description automatically generated">
            <a:extLst>
              <a:ext uri="{FF2B5EF4-FFF2-40B4-BE49-F238E27FC236}">
                <a16:creationId xmlns:a16="http://schemas.microsoft.com/office/drawing/2014/main" id="{BC05BD1F-5116-98B8-93C9-4577DEE95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1088"/>
            <a:ext cx="4111690" cy="39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8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7FF3-2F29-0BC0-6769-832C28C3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4" name="Picture 3" descr="A green grass field with trees&#10;&#10;Description automatically generated">
            <a:extLst>
              <a:ext uri="{FF2B5EF4-FFF2-40B4-BE49-F238E27FC236}">
                <a16:creationId xmlns:a16="http://schemas.microsoft.com/office/drawing/2014/main" id="{BCE6F367-9DD7-6CCF-17ED-E51AE6D05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0" y="1567543"/>
            <a:ext cx="10396712" cy="50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62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48ED-BB16-8D13-068C-5C9E5DC3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Clamp and border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CB5E0-7840-0BBF-A5E8-F2FAD2C97717}"/>
              </a:ext>
            </a:extLst>
          </p:cNvPr>
          <p:cNvSpPr txBox="1"/>
          <p:nvPr/>
        </p:nvSpPr>
        <p:spPr>
          <a:xfrm>
            <a:off x="404326" y="1424473"/>
            <a:ext cx="4302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Clamp is a good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Border is good for finding bugs</a:t>
            </a:r>
            <a:endParaRPr lang="en-BE" sz="2400" dirty="0"/>
          </a:p>
        </p:txBody>
      </p:sp>
      <p:pic>
        <p:nvPicPr>
          <p:cNvPr id="5" name="Picture 4" descr="A black and white image of a flag&#10;&#10;Description automatically generated">
            <a:extLst>
              <a:ext uri="{FF2B5EF4-FFF2-40B4-BE49-F238E27FC236}">
                <a16:creationId xmlns:a16="http://schemas.microsoft.com/office/drawing/2014/main" id="{6C8A22A9-6064-0AB1-5035-A056B7B0E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1" y="2867608"/>
            <a:ext cx="5209359" cy="3502090"/>
          </a:xfrm>
          <a:prstGeom prst="rect">
            <a:avLst/>
          </a:prstGeom>
        </p:spPr>
      </p:pic>
      <p:pic>
        <p:nvPicPr>
          <p:cNvPr id="7" name="Picture 6" descr="A red and black squares&#10;&#10;Description automatically generated">
            <a:extLst>
              <a:ext uri="{FF2B5EF4-FFF2-40B4-BE49-F238E27FC236}">
                <a16:creationId xmlns:a16="http://schemas.microsoft.com/office/drawing/2014/main" id="{39CA5BE9-C025-338E-E2BC-E7D3C556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67" y="3066661"/>
            <a:ext cx="4954556" cy="33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4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7E48-85A9-BEBE-5190-F450C299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unity, you can find this on your asset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DDDE1-007A-7A3F-0702-D6A42E46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25" y="2202024"/>
            <a:ext cx="10380334" cy="42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09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4C89-46B9-F869-D097-433318B5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everything clear?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73229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DC11-070C-BED4-F176-955425A4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DD19-C7BA-2C94-D725-BD4CAE74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nuances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81301-65BE-B8C2-7A6A-6A487A2C9553}"/>
              </a:ext>
            </a:extLst>
          </p:cNvPr>
          <p:cNvSpPr txBox="1"/>
          <p:nvPr/>
        </p:nvSpPr>
        <p:spPr>
          <a:xfrm>
            <a:off x="1803919" y="1791478"/>
            <a:ext cx="324319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Borders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Mipmapping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659897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C2B9-7FFB-EFD2-BBD1-7F3727E4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have some problems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B77FE-F92B-E444-8AE8-54619D6D3758}"/>
              </a:ext>
            </a:extLst>
          </p:cNvPr>
          <p:cNvSpPr txBox="1"/>
          <p:nvPr/>
        </p:nvSpPr>
        <p:spPr>
          <a:xfrm>
            <a:off x="485192" y="1598645"/>
            <a:ext cx="10788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faraway objects, we still need the entire texture in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faraway objects, the full texture is too detailed, and creates aliasing (later class)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12500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/>
        </p:nvGraphicFramePr>
        <p:xfrm>
          <a:off x="5124734" y="1"/>
          <a:ext cx="6602496" cy="685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522129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</a:p>
                    <a:p>
                      <a:r>
                        <a:rPr lang="en-US" dirty="0"/>
                        <a:t>Normal maps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 /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r>
                        <a:rPr lang="en-US" dirty="0"/>
                        <a:t>Aliasing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CA2FDF-DB18-1375-BEF9-8DA80A37B085}"/>
              </a:ext>
            </a:extLst>
          </p:cNvPr>
          <p:cNvSpPr txBox="1"/>
          <p:nvPr/>
        </p:nvSpPr>
        <p:spPr>
          <a:xfrm>
            <a:off x="379445" y="1741714"/>
            <a:ext cx="469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D17D-F165-A405-4C90-69417290D645}"/>
              </a:ext>
            </a:extLst>
          </p:cNvPr>
          <p:cNvSpPr/>
          <p:nvPr/>
        </p:nvSpPr>
        <p:spPr>
          <a:xfrm>
            <a:off x="7147249" y="2108718"/>
            <a:ext cx="2301551" cy="5909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48A7-26FC-F3D5-3E61-3E9C1CDE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BE" dirty="0"/>
          </a:p>
        </p:txBody>
      </p:sp>
      <p:pic>
        <p:nvPicPr>
          <p:cNvPr id="4" name="Picture 3" descr="A satellite in space with solar panels&#10;&#10;Description automatically generated">
            <a:extLst>
              <a:ext uri="{FF2B5EF4-FFF2-40B4-BE49-F238E27FC236}">
                <a16:creationId xmlns:a16="http://schemas.microsoft.com/office/drawing/2014/main" id="{8E34195F-C866-DD57-BD89-407469EE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6" y="2233127"/>
            <a:ext cx="6623957" cy="4415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B9A30-F237-F99D-8248-4072D4E8C31B}"/>
              </a:ext>
            </a:extLst>
          </p:cNvPr>
          <p:cNvSpPr txBox="1"/>
          <p:nvPr/>
        </p:nvSpPr>
        <p:spPr>
          <a:xfrm>
            <a:off x="378996" y="1556226"/>
            <a:ext cx="47528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smaller versions iteratively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 called a “pyramid”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Increases size by 50% </a:t>
            </a:r>
            <a:br>
              <a:rPr lang="en-US" sz="2400" dirty="0"/>
            </a:br>
            <a:r>
              <a:rPr lang="en-US" sz="2400" dirty="0"/>
              <a:t>(unless special 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Worth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Also for 1D, cube, and 3D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80939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0DC-988A-D7C2-764B-07C02F9D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use this directly (in this course)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2BE34-BAB4-536D-52BC-4191E9D551FB}"/>
              </a:ext>
            </a:extLst>
          </p:cNvPr>
          <p:cNvSpPr txBox="1"/>
          <p:nvPr/>
        </p:nvSpPr>
        <p:spPr>
          <a:xfrm>
            <a:off x="964164" y="1847462"/>
            <a:ext cx="4889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Unity handles a lot under the 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important concept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We’ll see more in the aliasing class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70507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C121C-A517-FCB6-3115-E72D1BD8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3214-D4E0-8800-0EA1-120890E9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nuances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CC969-6128-FC76-B27E-619383A5FCB4}"/>
              </a:ext>
            </a:extLst>
          </p:cNvPr>
          <p:cNvSpPr txBox="1"/>
          <p:nvPr/>
        </p:nvSpPr>
        <p:spPr>
          <a:xfrm>
            <a:off x="1803919" y="1791478"/>
            <a:ext cx="26725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Borders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Mipmapping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Sampling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99170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28A1-1C89-8069-A914-C36E637A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is also very important in 3D graphics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FC54D-1D7E-9BEB-AC8B-8D3B8ABABCBE}"/>
              </a:ext>
            </a:extLst>
          </p:cNvPr>
          <p:cNvSpPr txBox="1"/>
          <p:nvPr/>
        </p:nvSpPr>
        <p:spPr>
          <a:xfrm>
            <a:off x="422988" y="1573763"/>
            <a:ext cx="54100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easy to demonstrate in 2D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Imagine we have a 2x2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</a:t>
            </a:r>
            <a:r>
              <a:rPr lang="en-US" sz="2400" dirty="0" err="1"/>
              <a:t>uv</a:t>
            </a:r>
            <a:r>
              <a:rPr lang="en-US" sz="2400" dirty="0"/>
              <a:t> (</a:t>
            </a:r>
            <a:r>
              <a:rPr lang="en-US" sz="2400" dirty="0" err="1"/>
              <a:t>texcoord</a:t>
            </a:r>
            <a:r>
              <a:rPr lang="en-US" sz="2400" dirty="0"/>
              <a:t>) </a:t>
            </a:r>
            <a:r>
              <a:rPr lang="en-US" sz="2400"/>
              <a:t>is (.0, .4)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pixel value should we take?</a:t>
            </a:r>
          </a:p>
        </p:txBody>
      </p:sp>
    </p:spTree>
    <p:extLst>
      <p:ext uri="{BB962C8B-B14F-4D97-AF65-F5344CB8AC3E}">
        <p14:creationId xmlns:p14="http://schemas.microsoft.com/office/powerpoint/2010/main" val="298553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Texture basic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nuances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 : color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 : normal maps</a:t>
            </a:r>
          </a:p>
        </p:txBody>
      </p:sp>
    </p:spTree>
    <p:extLst>
      <p:ext uri="{BB962C8B-B14F-4D97-AF65-F5344CB8AC3E}">
        <p14:creationId xmlns:p14="http://schemas.microsoft.com/office/powerpoint/2010/main" val="137261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65BC-3C8A-010E-C603-263E3DD7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0BC76-6E16-AF2A-54AC-5443DE82911B}"/>
              </a:ext>
            </a:extLst>
          </p:cNvPr>
          <p:cNvSpPr txBox="1"/>
          <p:nvPr/>
        </p:nvSpPr>
        <p:spPr>
          <a:xfrm>
            <a:off x="460310" y="1530220"/>
            <a:ext cx="5518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someone tell me what they are?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35763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7DFA-5307-972D-8A52-7F710E74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9B190-FF81-831E-7D8C-59222F55B27C}"/>
              </a:ext>
            </a:extLst>
          </p:cNvPr>
          <p:cNvSpPr txBox="1"/>
          <p:nvPr/>
        </p:nvSpPr>
        <p:spPr>
          <a:xfrm>
            <a:off x="838200" y="1584649"/>
            <a:ext cx="70821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Commonly : “a 2d grid of colors”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3d graphics : “spatially varying information”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44053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4483-B5B2-BF1C-84D0-F8E81056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: 2D grid of colors</a:t>
            </a:r>
            <a:endParaRPr lang="en-BE" dirty="0"/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8B770860-8F72-B7D1-1375-CB58BE88A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1" y="2883878"/>
            <a:ext cx="5863880" cy="2931940"/>
          </a:xfrm>
          <a:prstGeom prst="rect">
            <a:avLst/>
          </a:prstGeom>
        </p:spPr>
      </p:pic>
      <p:pic>
        <p:nvPicPr>
          <p:cNvPr id="8" name="Picture 7" descr="A green and black image&#10;&#10;Description automatically generated">
            <a:extLst>
              <a:ext uri="{FF2B5EF4-FFF2-40B4-BE49-F238E27FC236}">
                <a16:creationId xmlns:a16="http://schemas.microsoft.com/office/drawing/2014/main" id="{592EF111-EC92-00E8-BAAD-3E5930FC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47" y="1575582"/>
            <a:ext cx="4935350" cy="43431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2C30AB-BF95-037B-6A94-C0C6DA30A1F5}"/>
              </a:ext>
            </a:extLst>
          </p:cNvPr>
          <p:cNvCxnSpPr/>
          <p:nvPr/>
        </p:nvCxnSpPr>
        <p:spPr>
          <a:xfrm flipV="1">
            <a:off x="3296816" y="2413518"/>
            <a:ext cx="3427445" cy="10154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98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79CA-D8F0-84E1-9BE1-A28402C1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we’re in 3D. How do we know the coordinates?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14145-0717-35AF-6343-A69CDF97D419}"/>
              </a:ext>
            </a:extLst>
          </p:cNvPr>
          <p:cNvSpPr txBox="1"/>
          <p:nvPr/>
        </p:nvSpPr>
        <p:spPr>
          <a:xfrm>
            <a:off x="634481" y="1940765"/>
            <a:ext cx="4852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use UV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Vector2D, 0.0 -&gt; 1.0 (typically)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They are part of the vertex</a:t>
            </a:r>
            <a:endParaRPr lang="en-BE" sz="2800" dirty="0"/>
          </a:p>
        </p:txBody>
      </p:sp>
      <p:pic>
        <p:nvPicPr>
          <p:cNvPr id="5" name="Picture 4" descr="A green square with white text&#10;&#10;Description automatically generated">
            <a:extLst>
              <a:ext uri="{FF2B5EF4-FFF2-40B4-BE49-F238E27FC236}">
                <a16:creationId xmlns:a16="http://schemas.microsoft.com/office/drawing/2014/main" id="{8BC8925B-C8E0-48BE-EC15-EC84622B1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41" y="3457521"/>
            <a:ext cx="10394302" cy="34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4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7C4B11-38BC-0F0A-FD56-7BB13898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2" y="2394857"/>
            <a:ext cx="5190220" cy="423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68B1B-C236-E13D-9777-2B66E78A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464" y="2463488"/>
            <a:ext cx="6918536" cy="4095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DC7776-3CE3-4641-A604-916199F5D04F}"/>
              </a:ext>
            </a:extLst>
          </p:cNvPr>
          <p:cNvSpPr txBox="1"/>
          <p:nvPr/>
        </p:nvSpPr>
        <p:spPr>
          <a:xfrm>
            <a:off x="646922" y="387234"/>
            <a:ext cx="48939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UV: float2 coordinates</a:t>
            </a:r>
            <a:br>
              <a:rPr lang="en-US" sz="2400" dirty="0"/>
            </a:br>
            <a:r>
              <a:rPr lang="en-US" sz="2400" dirty="0"/>
              <a:t>image: int2 coordinates</a:t>
            </a:r>
          </a:p>
          <a:p>
            <a:endParaRPr lang="en-US" sz="2400" dirty="0"/>
          </a:p>
          <a:p>
            <a:r>
              <a:rPr lang="en-US" sz="2400" dirty="0"/>
              <a:t>float2 </a:t>
            </a:r>
            <a:r>
              <a:rPr lang="en-US" sz="2400" dirty="0" err="1"/>
              <a:t>uv</a:t>
            </a:r>
            <a:r>
              <a:rPr lang="en-US" sz="2400" dirty="0"/>
              <a:t>(0,0) -&gt; image[0,0]</a:t>
            </a:r>
          </a:p>
          <a:p>
            <a:r>
              <a:rPr lang="en-US" sz="2400" dirty="0"/>
              <a:t>float2 </a:t>
            </a:r>
            <a:r>
              <a:rPr lang="en-US" sz="2400" dirty="0" err="1"/>
              <a:t>uv</a:t>
            </a:r>
            <a:r>
              <a:rPr lang="en-US" sz="2400" dirty="0"/>
              <a:t>(1,1) -&gt; image[width, height]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65642504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24430</TotalTime>
  <Words>624</Words>
  <Application>Microsoft Office PowerPoint</Application>
  <PresentationFormat>Widescreen</PresentationFormat>
  <Paragraphs>145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Cascadia Mono</vt:lpstr>
      <vt:lpstr>Tahoma</vt:lpstr>
      <vt:lpstr>Wingdings</vt:lpstr>
      <vt:lpstr>Kantoorthema</vt:lpstr>
      <vt:lpstr>PowerPoint Presentation</vt:lpstr>
      <vt:lpstr>Last class</vt:lpstr>
      <vt:lpstr>Course schedule</vt:lpstr>
      <vt:lpstr>This class</vt:lpstr>
      <vt:lpstr>Textures</vt:lpstr>
      <vt:lpstr>Textures </vt:lpstr>
      <vt:lpstr>Textures : 2D grid of colors</vt:lpstr>
      <vt:lpstr>But we’re in 3D. How do we know the coordinates?</vt:lpstr>
      <vt:lpstr>PowerPoint Presentation</vt:lpstr>
      <vt:lpstr>PowerPoint Presentation</vt:lpstr>
      <vt:lpstr>In code</vt:lpstr>
      <vt:lpstr>Any questions?</vt:lpstr>
      <vt:lpstr>PowerPoint Presentation</vt:lpstr>
      <vt:lpstr>We just saw Texture2D as an example</vt:lpstr>
      <vt:lpstr>Texture 1D</vt:lpstr>
      <vt:lpstr>Texture3D</vt:lpstr>
      <vt:lpstr>PowerPoint Presentation</vt:lpstr>
      <vt:lpstr>TextureCube</vt:lpstr>
      <vt:lpstr>PowerPoint Presentation</vt:lpstr>
      <vt:lpstr>This class</vt:lpstr>
      <vt:lpstr>Texture nuances</vt:lpstr>
      <vt:lpstr>We said UV’s typically go 0.0-&gt;1.0</vt:lpstr>
      <vt:lpstr>Wrap and mirror</vt:lpstr>
      <vt:lpstr>PowerPoint Presentation</vt:lpstr>
      <vt:lpstr>Clamp and border</vt:lpstr>
      <vt:lpstr>In unity, you can find this on your asset</vt:lpstr>
      <vt:lpstr>Is everything clear?</vt:lpstr>
      <vt:lpstr>Texture nuances</vt:lpstr>
      <vt:lpstr>Textures have some problems</vt:lpstr>
      <vt:lpstr>Solution</vt:lpstr>
      <vt:lpstr>We don’t use this directly (in this course)</vt:lpstr>
      <vt:lpstr>Texture nuances</vt:lpstr>
      <vt:lpstr>Sampling is also very important in 3D graphics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55</cp:revision>
  <dcterms:created xsi:type="dcterms:W3CDTF">2024-01-29T23:06:06Z</dcterms:created>
  <dcterms:modified xsi:type="dcterms:W3CDTF">2024-03-03T22:58:05Z</dcterms:modified>
</cp:coreProperties>
</file>